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16" r:id="rId2"/>
    <p:sldId id="315" r:id="rId3"/>
    <p:sldId id="290" r:id="rId4"/>
    <p:sldId id="261" r:id="rId5"/>
    <p:sldId id="263" r:id="rId6"/>
    <p:sldId id="269" r:id="rId7"/>
    <p:sldId id="274" r:id="rId8"/>
    <p:sldId id="270" r:id="rId9"/>
    <p:sldId id="298" r:id="rId10"/>
    <p:sldId id="312" r:id="rId11"/>
    <p:sldId id="300" r:id="rId12"/>
    <p:sldId id="302" r:id="rId13"/>
    <p:sldId id="297" r:id="rId14"/>
    <p:sldId id="303" r:id="rId15"/>
    <p:sldId id="292" r:id="rId16"/>
    <p:sldId id="304" r:id="rId17"/>
    <p:sldId id="307" r:id="rId18"/>
    <p:sldId id="308" r:id="rId19"/>
    <p:sldId id="305" r:id="rId20"/>
    <p:sldId id="317" r:id="rId21"/>
    <p:sldId id="322" r:id="rId22"/>
    <p:sldId id="323" r:id="rId23"/>
    <p:sldId id="318" r:id="rId24"/>
    <p:sldId id="319" r:id="rId25"/>
    <p:sldId id="275" r:id="rId26"/>
    <p:sldId id="277" r:id="rId27"/>
    <p:sldId id="324" r:id="rId28"/>
    <p:sldId id="32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5612" autoAdjust="0"/>
  </p:normalViewPr>
  <p:slideViewPr>
    <p:cSldViewPr snapToGrid="0">
      <p:cViewPr varScale="1">
        <p:scale>
          <a:sx n="82" d="100"/>
          <a:sy n="82" d="100"/>
        </p:scale>
        <p:origin x="86" y="2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3336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6A3C7-F8A3-46CE-83FF-30D7C3856FAC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00A80-EAC7-4F41-B873-4EC84C7EE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6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00A80-EAC7-4F41-B873-4EC84C7EE7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24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00A80-EAC7-4F41-B873-4EC84C7EE7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9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00A80-EAC7-4F41-B873-4EC84C7EE7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6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7F57-55FB-4B31-BEE4-5F897638C6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931F4-D496-4F28-81FD-0D08F415C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D4092-746C-4B4B-BB7F-E0832A47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B4D61-456B-4158-BF8B-5D348E398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5D998-F113-4DBC-BBBC-A2A6D38C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13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EF32-04B7-447C-BF8E-69C4B9D9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40121-D648-42A4-94A5-A21BF6979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EF026-476C-4F32-8D7B-8E1A1404D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3C0CF-2DBB-4124-8BF8-C284CDE7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4FC43-0C9A-45FA-8104-1A626C75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8537C-DE5E-4FFF-9E4D-952E057F26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6DDF0-682C-4939-B327-113413660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CFA8E-140D-4F2C-96F2-BF74EF7F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40AF3-71AA-4245-8718-C261BBAF5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E4D97-5A32-4EDE-9BD3-6C0B8E4B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02B6-A4FB-4D83-A104-E7EB44855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1DED2-1307-434B-8E0B-9BA06FC90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DDC6B-7DF3-4A24-9AD7-BA4DC0BF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EFA55-9FB4-4533-8A1E-7F75EE3F8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8D843-ED84-4359-8E9E-932E56851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1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28DB5-F771-419E-AA6A-6F43646C8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1442B6-35FE-4491-A68B-9849ECFF2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B3538-CAA7-4A63-B5D0-7891193E1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EC31F-C50E-49AB-8355-71B44750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B98D6-C731-42FD-A3B5-03259CC4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88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0CC6-FE02-40C3-BF8F-E87129FF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0BB98-0207-48E1-8266-BC74260F71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35A1FE-C7F1-4009-AC28-752638E2B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2F06B-8532-4F3C-A8FA-1320823F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DB0E1-2E59-43E7-A9EE-C52E31EC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D75F7-2187-4405-91CF-87921BCE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7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5B95C-1488-45EA-950A-59C7EFB2D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A056B-F8B2-4A5A-B959-99CFB6649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1956D-6E0D-40D4-839B-D6457AE67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3E2B06-D7A2-4F00-BC30-C6EC42678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DF6A40-AC8F-46F0-8F45-BBCC3371B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423337-9AA5-471B-AE9E-A47AE90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5F33D-F8FC-44A3-B15E-D85C1630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5D4E7A-C830-4CE4-8882-91D2AAFB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7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A68C1-161D-4F10-BDB8-DED7B0734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BFFCF-FF38-4D48-BEFF-6EB1CEB5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B21F8-CA91-4F4D-80A0-843ADEA5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D2C84-69A9-4E35-8470-93606C2D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6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1CB79-16DC-402F-A0C7-8D178F77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F7DE6-356C-4627-8F43-5738A9CC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34D9D-E7F6-4F28-8144-43BA6A18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8256B-B88B-4A7C-883C-6E6CBAC82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142F-3691-48D4-AC8B-28D865C02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36887-0D5D-41F7-AEE4-88F29B4E8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11162-CA33-40C7-AFBD-F5BA6B4B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3D284-1136-4D1D-AA50-258059A6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E68A5-70D6-4F86-A20E-CBD6D458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44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890E-1327-4E00-B241-7E06B7E34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E4BE7-9927-486A-804E-64EB75931E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BA0AD-A2CD-437B-900F-FA5B20F2D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F10C59-AF97-454A-AD40-24D667DF5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FDE21-0CF2-48B7-BAC4-EA81D9D16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BD2EF-C65C-4BE1-848B-AB01419A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08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87655C-889D-41E3-8773-747974DA8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9317AD-59DD-4C31-82AB-8E2D10CC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199B7-1279-4D01-9E6B-23278C4F0B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B847A-D91B-421A-9D4F-44E1033E04F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2FE5-5ED9-4CCA-949C-DF049509B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B6220-6393-4F01-952C-2DCA389A2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93665-18B2-45C2-8FB1-09B45A5DE5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l4OmS1DLw0?feature=oembed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1TBmTPB3uw?feature=oembed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6.png"/><Relationship Id="rId10" Type="http://schemas.openxmlformats.org/officeDocument/2006/relationships/image" Target="../media/image24.sv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-O1-6R_FTA?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B3C3581A-9A1A-4913-81B0-D9E76FDEC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8" b="1136"/>
          <a:stretch/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7158F6-1E68-4AC9-AA9B-4D32DDC3F5BC}"/>
              </a:ext>
            </a:extLst>
          </p:cNvPr>
          <p:cNvSpPr txBox="1"/>
          <p:nvPr/>
        </p:nvSpPr>
        <p:spPr>
          <a:xfrm>
            <a:off x="1123942" y="376965"/>
            <a:ext cx="99441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BIM Virtual Reality (VR) &amp; Augmented Reality (AR)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448885-66E9-4979-8F9E-BBB3F089C542}"/>
              </a:ext>
            </a:extLst>
          </p:cNvPr>
          <p:cNvSpPr txBox="1"/>
          <p:nvPr/>
        </p:nvSpPr>
        <p:spPr>
          <a:xfrm>
            <a:off x="424262" y="2623185"/>
            <a:ext cx="5413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rial Black" panose="020B0A04020102020204" pitchFamily="34" charset="0"/>
              </a:rPr>
              <a:t>Christopher Huebner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Saturday, October 19th – 3:15-4:00pm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C14A91CB-4F70-45A5-B9BF-B348F12972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5" b="25872"/>
          <a:stretch/>
        </p:blipFill>
        <p:spPr>
          <a:xfrm>
            <a:off x="10048875" y="5852160"/>
            <a:ext cx="2143125" cy="100584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989117-08BF-4CFD-8241-9B1F3A9B8F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9164" r="17983" b="28376"/>
          <a:stretch/>
        </p:blipFill>
        <p:spPr>
          <a:xfrm>
            <a:off x="10048875" y="4719782"/>
            <a:ext cx="2151518" cy="11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4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8354-D5B4-426B-AA88-0B1D69E3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Revit Tip: Use Camera Views set to Realistic Style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C587BF-5687-4DC4-860D-20C2BFE0D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44" y="2455760"/>
            <a:ext cx="3650145" cy="33864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1CB33E-480C-4B08-A05F-F81D131C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794"/>
            <a:ext cx="1704975" cy="2095500"/>
          </a:xfrm>
          <a:prstGeom prst="rect">
            <a:avLst/>
          </a:prstGeom>
        </p:spPr>
      </p:pic>
      <p:sp>
        <p:nvSpPr>
          <p:cNvPr id="8" name="Callout: Line 7">
            <a:extLst>
              <a:ext uri="{FF2B5EF4-FFF2-40B4-BE49-F238E27FC236}">
                <a16:creationId xmlns:a16="http://schemas.microsoft.com/office/drawing/2014/main" id="{10209E9A-7DE2-4641-8D3A-11F5194FD674}"/>
              </a:ext>
            </a:extLst>
          </p:cNvPr>
          <p:cNvSpPr/>
          <p:nvPr/>
        </p:nvSpPr>
        <p:spPr>
          <a:xfrm>
            <a:off x="2859552" y="2349699"/>
            <a:ext cx="4005330" cy="3598571"/>
          </a:xfrm>
          <a:prstGeom prst="borderCallout1">
            <a:avLst>
              <a:gd name="adj1" fmla="val 100175"/>
              <a:gd name="adj2" fmla="val 107"/>
              <a:gd name="adj3" fmla="val 34056"/>
              <a:gd name="adj4" fmla="val -20539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6DBD8B-B6CE-4E6B-9D6B-7814DE603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29" y="1820227"/>
            <a:ext cx="1430560" cy="4657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CFB25-508C-4AD6-81F7-8C48DA0B9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936" y="2282781"/>
            <a:ext cx="1848655" cy="2536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42FA65-CAAC-4C14-B58B-94B1368983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714" y="2645034"/>
            <a:ext cx="1095855" cy="47345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DA34C7D-5C50-4DFF-97F9-DC2FE2C24E95}"/>
              </a:ext>
            </a:extLst>
          </p:cNvPr>
          <p:cNvCxnSpPr/>
          <p:nvPr/>
        </p:nvCxnSpPr>
        <p:spPr>
          <a:xfrm>
            <a:off x="8852079" y="2953544"/>
            <a:ext cx="825857" cy="186576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00878E-D74E-4031-A319-8195C3F039D0}"/>
              </a:ext>
            </a:extLst>
          </p:cNvPr>
          <p:cNvCxnSpPr/>
          <p:nvPr/>
        </p:nvCxnSpPr>
        <p:spPr>
          <a:xfrm flipV="1">
            <a:off x="8852079" y="2282781"/>
            <a:ext cx="825857" cy="598979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B228C3-9EF3-49AB-8D33-2F14775CC938}"/>
              </a:ext>
            </a:extLst>
          </p:cNvPr>
          <p:cNvCxnSpPr/>
          <p:nvPr/>
        </p:nvCxnSpPr>
        <p:spPr>
          <a:xfrm flipV="1">
            <a:off x="2064913" y="2356834"/>
            <a:ext cx="798490" cy="862884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8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Revit Camera View (Realistic)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3DDF8-A990-4D23-8FE9-B7C0DDB88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70" y="1076252"/>
            <a:ext cx="7934459" cy="54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Enscape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46636-2481-4E70-97F5-51ECA3EA7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2" y="1076253"/>
            <a:ext cx="10341735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6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94645-9628-42AC-B958-857DE8187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Revit Tip: Specify the Default </a:t>
            </a:r>
            <a:br>
              <a:rPr lang="en-US" dirty="0"/>
            </a:br>
            <a:r>
              <a:rPr lang="en-US" dirty="0"/>
              <a:t>Specialty Equipment Material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10BBDC-FD68-466B-8F12-56B51052A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29" y="2763944"/>
            <a:ext cx="5516018" cy="37674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79F6B-ECDA-43B3-A9ED-3C4FB06F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9" y="1789404"/>
            <a:ext cx="5972052" cy="277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Enscape</a:t>
            </a:r>
            <a:r>
              <a:rPr lang="en-US" dirty="0"/>
              <a:t> – Default Material Not Specified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A53206-D06E-4839-A54A-52F6AED2E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2" y="1076253"/>
            <a:ext cx="10341736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DEA14-B255-477B-B6AF-F36A1B3E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365125"/>
            <a:ext cx="11128889" cy="1325563"/>
          </a:xfrm>
        </p:spPr>
        <p:txBody>
          <a:bodyPr/>
          <a:lstStyle/>
          <a:p>
            <a:pPr algn="ctr"/>
            <a:r>
              <a:rPr lang="en-US" dirty="0"/>
              <a:t>Revit Tip: Use Rich Photorealistic Content (RPC)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0DE28-BF36-4E4F-9E82-D270D7312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420" y="3695773"/>
            <a:ext cx="2784491" cy="2089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D13E8-706D-4DBD-9DE4-0230E662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22" y="3745893"/>
            <a:ext cx="4209981" cy="212341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0E6D13-BCF1-4164-B844-7B4B5B7B0B9A}"/>
              </a:ext>
            </a:extLst>
          </p:cNvPr>
          <p:cNvSpPr txBox="1">
            <a:spLocks/>
          </p:cNvSpPr>
          <p:nvPr/>
        </p:nvSpPr>
        <p:spPr>
          <a:xfrm>
            <a:off x="874621" y="5879044"/>
            <a:ext cx="5135879" cy="1196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Enscape Free Replacements (top)</a:t>
            </a:r>
          </a:p>
          <a:p>
            <a:pPr marL="0" indent="0" algn="ctr">
              <a:buNone/>
            </a:pPr>
            <a:r>
              <a:rPr lang="en-US" sz="2000" dirty="0"/>
              <a:t>Free Entourage from Revit (bottom)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91090E-9D01-4A7B-88DC-1940ACF95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4" y="1564584"/>
            <a:ext cx="4958768" cy="1523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E7CAE6-DA4B-4276-96DF-FAF8C9E29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579" y="2147181"/>
            <a:ext cx="3431282" cy="14859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94D9E0-084B-4A22-84E8-3604B1D2FE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777" y="2147181"/>
            <a:ext cx="3632632" cy="129412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B89D847-C44C-41DB-9092-84FFE0ECB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8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Revit Realistic With Decals &amp; RPC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78B06D-9760-4E88-8C21-82FB616D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06" y="1082402"/>
            <a:ext cx="7924588" cy="54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Enscape With Decals &amp; RPC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D06D60-0C05-400D-9CD0-06C9C302AE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2" y="1076253"/>
            <a:ext cx="10341735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8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Enscape With Decals &amp; RPC (With Tile Decals)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402CD-9854-40C0-9DBD-D53C3ED12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2" y="1076253"/>
            <a:ext cx="10341735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1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DFF10-9DB9-4C2F-98F3-D614F8B4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70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Enscape With Decals &amp; RPC (With Tile Decals)</a:t>
            </a:r>
          </a:p>
        </p:txBody>
      </p:sp>
      <p:pic>
        <p:nvPicPr>
          <p:cNvPr id="4" name="Picture 3" descr="A picture containing indoor, refrigerator, sitting, kitchen&#10;&#10;Description automatically generated">
            <a:extLst>
              <a:ext uri="{FF2B5EF4-FFF2-40B4-BE49-F238E27FC236}">
                <a16:creationId xmlns:a16="http://schemas.microsoft.com/office/drawing/2014/main" id="{FB3C6E18-3154-446D-8A44-4E67A27FC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31" y="1076253"/>
            <a:ext cx="10341736" cy="547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4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Umbra Composit for Architecture and Construction">
            <a:hlinkClick r:id="" action="ppaction://media"/>
            <a:extLst>
              <a:ext uri="{FF2B5EF4-FFF2-40B4-BE49-F238E27FC236}">
                <a16:creationId xmlns:a16="http://schemas.microsoft.com/office/drawing/2014/main" id="{C15D469E-41F6-488E-B339-18844061ADD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5101" y="540266"/>
            <a:ext cx="10271288" cy="57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8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CDAC28-32D4-4D95-A661-81A971BB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Collaborative VR (Group VR) with </a:t>
            </a:r>
            <a:r>
              <a:rPr lang="en-US" dirty="0" err="1"/>
              <a:t>InsiteVR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77A825-221E-44FB-9F5F-80264A88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90" y="1919867"/>
            <a:ext cx="8132220" cy="42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76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CDAC28-32D4-4D95-A661-81A971BB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Collaborative VR (Group VR) with </a:t>
            </a:r>
            <a:r>
              <a:rPr lang="en-US" dirty="0" err="1"/>
              <a:t>InsiteVR</a:t>
            </a:r>
            <a:endParaRPr lang="en-US" dirty="0"/>
          </a:p>
        </p:txBody>
      </p:sp>
      <p:pic>
        <p:nvPicPr>
          <p:cNvPr id="2" name="Online Media 1" title="How Perkins+Will London is Using VR to Improve Coordination Meetings">
            <a:hlinkClick r:id="" action="ppaction://media"/>
            <a:extLst>
              <a:ext uri="{FF2B5EF4-FFF2-40B4-BE49-F238E27FC236}">
                <a16:creationId xmlns:a16="http://schemas.microsoft.com/office/drawing/2014/main" id="{7A9C0C5B-8A76-4200-A702-743056B0A6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6848" y="1367087"/>
            <a:ext cx="9158303" cy="51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8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CDAC28-32D4-4D95-A661-81A971BB3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Collaborative VR (Group VR) with </a:t>
            </a:r>
            <a:r>
              <a:rPr lang="en-US" dirty="0" err="1"/>
              <a:t>InsiteVR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23AEFD-CA1B-4953-942E-27752D1A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897" y="1376122"/>
            <a:ext cx="6222206" cy="52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5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B1C0B8-130F-4443-99F3-1D75E135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Immersive VR/AR with The Wild</a:t>
            </a:r>
          </a:p>
        </p:txBody>
      </p:sp>
      <p:pic>
        <p:nvPicPr>
          <p:cNvPr id="6" name="vignette_1">
            <a:hlinkClick r:id="" action="ppaction://media"/>
            <a:extLst>
              <a:ext uri="{FF2B5EF4-FFF2-40B4-BE49-F238E27FC236}">
                <a16:creationId xmlns:a16="http://schemas.microsoft.com/office/drawing/2014/main" id="{298F902E-ED26-4988-BFB2-F8E7F2D0D7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447" y="1383624"/>
            <a:ext cx="8170035" cy="51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2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B1C0B8-130F-4443-99F3-1D75E1350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Immersive VR/AR with The Wild</a:t>
            </a:r>
          </a:p>
        </p:txBody>
      </p:sp>
      <p:pic>
        <p:nvPicPr>
          <p:cNvPr id="7" name="vignette_2">
            <a:hlinkClick r:id="" action="ppaction://media"/>
            <a:extLst>
              <a:ext uri="{FF2B5EF4-FFF2-40B4-BE49-F238E27FC236}">
                <a16:creationId xmlns:a16="http://schemas.microsoft.com/office/drawing/2014/main" id="{8E4D5A2B-3478-4B78-8E4F-BAE601FC6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446" y="1383624"/>
            <a:ext cx="8170035" cy="51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9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BA76-F8B1-45FF-A878-EC4BA51B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Augmented Reality Devices</a:t>
            </a:r>
          </a:p>
        </p:txBody>
      </p:sp>
      <p:pic>
        <p:nvPicPr>
          <p:cNvPr id="12" name="Picture 11" descr="A picture containing cellphone&#10;&#10;Description automatically generated">
            <a:extLst>
              <a:ext uri="{FF2B5EF4-FFF2-40B4-BE49-F238E27FC236}">
                <a16:creationId xmlns:a16="http://schemas.microsoft.com/office/drawing/2014/main" id="{E485F027-C96C-4358-B116-A13B116E3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5" y="2130182"/>
            <a:ext cx="2505075" cy="1828800"/>
          </a:xfrm>
          <a:prstGeom prst="rect">
            <a:avLst/>
          </a:prstGeom>
        </p:spPr>
      </p:pic>
      <p:pic>
        <p:nvPicPr>
          <p:cNvPr id="14" name="Picture 13" descr="Screen of a cell phone&#10;&#10;Description automatically generated">
            <a:extLst>
              <a:ext uri="{FF2B5EF4-FFF2-40B4-BE49-F238E27FC236}">
                <a16:creationId xmlns:a16="http://schemas.microsoft.com/office/drawing/2014/main" id="{A01A236C-5130-439E-881D-65DF29875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29" y="3570667"/>
            <a:ext cx="2305050" cy="1990725"/>
          </a:xfrm>
          <a:prstGeom prst="rect">
            <a:avLst/>
          </a:prstGeom>
        </p:spPr>
      </p:pic>
      <p:pic>
        <p:nvPicPr>
          <p:cNvPr id="16" name="Picture 15" descr="A picture containing yellow, computer, orange, table&#10;&#10;Description automatically generated">
            <a:extLst>
              <a:ext uri="{FF2B5EF4-FFF2-40B4-BE49-F238E27FC236}">
                <a16:creationId xmlns:a16="http://schemas.microsoft.com/office/drawing/2014/main" id="{7724D45E-13A5-4CF7-9948-B82F3BA5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0" y="3917325"/>
            <a:ext cx="3223677" cy="20988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0C48D1-A2FC-478A-8EE5-EF68EA22A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14" y="1767148"/>
            <a:ext cx="2883770" cy="1621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19B4B8-ABC6-41A9-B5FC-4BB0E5D8667F}"/>
              </a:ext>
            </a:extLst>
          </p:cNvPr>
          <p:cNvSpPr txBox="1"/>
          <p:nvPr/>
        </p:nvSpPr>
        <p:spPr>
          <a:xfrm>
            <a:off x="7220923" y="3306097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HoloLens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7A391-DDCC-440B-A96F-7B0095611B7C}"/>
              </a:ext>
            </a:extLst>
          </p:cNvPr>
          <p:cNvSpPr txBox="1"/>
          <p:nvPr/>
        </p:nvSpPr>
        <p:spPr>
          <a:xfrm>
            <a:off x="8529940" y="6073422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HoloLens 2</a:t>
            </a:r>
          </a:p>
        </p:txBody>
      </p:sp>
    </p:spTree>
    <p:extLst>
      <p:ext uri="{BB962C8B-B14F-4D97-AF65-F5344CB8AC3E}">
        <p14:creationId xmlns:p14="http://schemas.microsoft.com/office/powerpoint/2010/main" val="375182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4788-8DDF-4DAC-90CC-B8B64E432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 is already impacting AEC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288302-18ED-4646-8D67-9EB348F4B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831" y="1589512"/>
            <a:ext cx="7240134" cy="40728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78804-EA46-4957-8126-BE90D5CE1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7" y="3702329"/>
            <a:ext cx="5258787" cy="269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66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BA76-F8B1-45FF-A878-EC4BA51B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VisualLive</a:t>
            </a:r>
            <a:endParaRPr lang="en-US" dirty="0"/>
          </a:p>
        </p:txBody>
      </p:sp>
      <p:pic>
        <p:nvPicPr>
          <p:cNvPr id="3" name="VisualLive - 3 Steps Process to Start">
            <a:hlinkClick r:id="" action="ppaction://media"/>
            <a:extLst>
              <a:ext uri="{FF2B5EF4-FFF2-40B4-BE49-F238E27FC236}">
                <a16:creationId xmlns:a16="http://schemas.microsoft.com/office/drawing/2014/main" id="{C97206F7-151C-43B9-A131-2128A4A7F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5383" y="1343610"/>
            <a:ext cx="8584163" cy="48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0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D0BFCCE-1052-40FA-A4A4-1BFED9A76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65" y="3393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AR Software for Revit - </a:t>
            </a:r>
            <a:r>
              <a:rPr lang="en-US" dirty="0" err="1"/>
              <a:t>Kubity</a:t>
            </a:r>
            <a:endParaRPr lang="en-US" dirty="0"/>
          </a:p>
        </p:txBody>
      </p:sp>
      <p:pic>
        <p:nvPicPr>
          <p:cNvPr id="6" name="KUBITY_ARCHITECT_4K_V4">
            <a:hlinkClick r:id="" action="ppaction://media"/>
            <a:extLst>
              <a:ext uri="{FF2B5EF4-FFF2-40B4-BE49-F238E27FC236}">
                <a16:creationId xmlns:a16="http://schemas.microsoft.com/office/drawing/2014/main" id="{88280A5A-4A44-4270-BCA4-7F18148E9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356" y="1464177"/>
            <a:ext cx="10012218" cy="500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0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49BFB-C203-49D6-A90B-EA715583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Virtual Reality (VR) vs Augmented Reality (AR) vs Merged Reality (MR)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EB2A6A-B8E8-44E1-808A-72D451A11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310" y="2177906"/>
            <a:ext cx="1729890" cy="3314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C9F6F-0E19-44F7-A987-BF1BB553B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968" y="2185526"/>
            <a:ext cx="1646063" cy="3307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59F7C-F458-4780-9F16-1E56EE0EF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5896" y="2177906"/>
            <a:ext cx="1806097" cy="32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4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E29D96-0445-4BB6-9B07-8FA80F886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2" y="292512"/>
            <a:ext cx="11144296" cy="6272975"/>
          </a:xfrm>
        </p:spPr>
      </p:pic>
    </p:spTree>
    <p:extLst>
      <p:ext uri="{BB962C8B-B14F-4D97-AF65-F5344CB8AC3E}">
        <p14:creationId xmlns:p14="http://schemas.microsoft.com/office/powerpoint/2010/main" val="19890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26944-647E-4BF8-8653-FA8A3CE1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Virtual Reality Headsets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C295E-CF6C-42A8-AD73-B8A3A1BC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07" y="1610994"/>
            <a:ext cx="2619375" cy="174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49B77C-C2F7-4A85-8E60-77750CF23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84" y="1482407"/>
            <a:ext cx="2276475" cy="2000250"/>
          </a:xfrm>
          <a:prstGeom prst="rect">
            <a:avLst/>
          </a:prstGeom>
        </p:spPr>
      </p:pic>
      <p:pic>
        <p:nvPicPr>
          <p:cNvPr id="6" name="Picture 5" descr="A close up of a mouse&#10;&#10;Description automatically generated">
            <a:extLst>
              <a:ext uri="{FF2B5EF4-FFF2-40B4-BE49-F238E27FC236}">
                <a16:creationId xmlns:a16="http://schemas.microsoft.com/office/drawing/2014/main" id="{BE7EC46B-AC12-4D98-B50C-4C4584093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616" y="1768156"/>
            <a:ext cx="3190875" cy="1428750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11C555BC-2654-4134-AC97-636263CF1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84" y="4213803"/>
            <a:ext cx="2466975" cy="1847850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98BAE11C-BEFB-4412-AE69-065511FED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66" y="4213803"/>
            <a:ext cx="2790825" cy="1638300"/>
          </a:xfrm>
          <a:prstGeom prst="rect">
            <a:avLst/>
          </a:prstGeom>
        </p:spPr>
      </p:pic>
      <p:pic>
        <p:nvPicPr>
          <p:cNvPr id="16" name="Picture 15" descr="A close up of a device&#10;&#10;Description automatically generated">
            <a:extLst>
              <a:ext uri="{FF2B5EF4-FFF2-40B4-BE49-F238E27FC236}">
                <a16:creationId xmlns:a16="http://schemas.microsoft.com/office/drawing/2014/main" id="{9E2941BE-56B6-412E-AD1B-4539C268C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031" y="3961390"/>
            <a:ext cx="2143125" cy="2143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619D98-974B-4AB5-ABB2-C5848838A6FE}"/>
              </a:ext>
            </a:extLst>
          </p:cNvPr>
          <p:cNvSpPr txBox="1"/>
          <p:nvPr/>
        </p:nvSpPr>
        <p:spPr>
          <a:xfrm>
            <a:off x="923731" y="3284376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Google Cardboard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B3E0C9-6E0B-4F08-87B3-69680D686D11}"/>
              </a:ext>
            </a:extLst>
          </p:cNvPr>
          <p:cNvSpPr txBox="1"/>
          <p:nvPr/>
        </p:nvSpPr>
        <p:spPr>
          <a:xfrm>
            <a:off x="4489554" y="3297991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Samsung Gear VR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8737F-7D56-4329-AFAC-49E8C720C3E5}"/>
              </a:ext>
            </a:extLst>
          </p:cNvPr>
          <p:cNvSpPr txBox="1"/>
          <p:nvPr/>
        </p:nvSpPr>
        <p:spPr>
          <a:xfrm>
            <a:off x="7873565" y="3297991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Oculus 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9E791-DC0A-4BC8-9BC2-D547C24F9571}"/>
              </a:ext>
            </a:extLst>
          </p:cNvPr>
          <p:cNvSpPr txBox="1"/>
          <p:nvPr/>
        </p:nvSpPr>
        <p:spPr>
          <a:xfrm>
            <a:off x="1020333" y="5919849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Oculus Rift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D301E6-190F-4E85-8321-4A205A855430}"/>
              </a:ext>
            </a:extLst>
          </p:cNvPr>
          <p:cNvSpPr txBox="1"/>
          <p:nvPr/>
        </p:nvSpPr>
        <p:spPr>
          <a:xfrm>
            <a:off x="4567105" y="6123543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Oculus Quest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042724-1AEF-4EC5-A355-57D38F3031CA}"/>
              </a:ext>
            </a:extLst>
          </p:cNvPr>
          <p:cNvSpPr txBox="1"/>
          <p:nvPr/>
        </p:nvSpPr>
        <p:spPr>
          <a:xfrm>
            <a:off x="8073590" y="5918399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Oculus Rift S</a:t>
            </a:r>
          </a:p>
        </p:txBody>
      </p:sp>
    </p:spTree>
    <p:extLst>
      <p:ext uri="{BB962C8B-B14F-4D97-AF65-F5344CB8AC3E}">
        <p14:creationId xmlns:p14="http://schemas.microsoft.com/office/powerpoint/2010/main" val="214043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2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A21C5-6C6A-4DD2-9073-1F8116E03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53" y="659997"/>
            <a:ext cx="4540614" cy="145811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VR Software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6B6AE-DAAE-43BD-95BB-9CA6BEA25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82" y="2352107"/>
            <a:ext cx="3871949" cy="1263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C3BA3-73E9-4179-8F66-8E5A14521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834" y="2548492"/>
            <a:ext cx="2167829" cy="970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9691DF-607B-43D1-BC1A-566C931BFD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96" y="4566924"/>
            <a:ext cx="2708054" cy="837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3AD11C-08E3-412D-BC22-1094354A9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408" y="1975176"/>
            <a:ext cx="2952750" cy="1552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6A66AE-7986-488B-A2FC-7DC65E675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607" y="2111157"/>
            <a:ext cx="1213112" cy="1262739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77826F19-2D20-4ADB-86D0-300977D6110E}"/>
              </a:ext>
            </a:extLst>
          </p:cNvPr>
          <p:cNvSpPr txBox="1">
            <a:spLocks/>
          </p:cNvSpPr>
          <p:nvPr/>
        </p:nvSpPr>
        <p:spPr>
          <a:xfrm>
            <a:off x="7135232" y="653038"/>
            <a:ext cx="4540614" cy="1458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Animation Software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2AC5D8-23BC-46FF-879F-029CC9E56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5" y="4121462"/>
            <a:ext cx="2886075" cy="1590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A2EE48-A882-4A7A-B867-44F3D7B87B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01" y="3702424"/>
            <a:ext cx="2294929" cy="22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1AC000-8291-432B-8D18-F7B39D05F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21305"/>
          <a:stretch/>
        </p:blipFill>
        <p:spPr>
          <a:xfrm>
            <a:off x="937846" y="3840480"/>
            <a:ext cx="2085976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7B772-7B28-4BA9-AD66-50E16B3D5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68" y="3959205"/>
            <a:ext cx="1396884" cy="1454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6A7673-8601-4870-83B3-71E62F6672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50" y="3293787"/>
            <a:ext cx="2489431" cy="24894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BC32AC-BF09-4F8D-9592-8918985E2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16" y="2420736"/>
            <a:ext cx="1703144" cy="7626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E06BE8-4311-4304-A732-44A909D23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936" y="1452531"/>
            <a:ext cx="2545007" cy="830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DB47C6-9FB7-43D2-A43E-CBC8E92F8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70" y="5077826"/>
            <a:ext cx="2952750" cy="1552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D98685-EEB6-4741-A541-F2914D73A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621" y="1987040"/>
            <a:ext cx="2123342" cy="656975"/>
          </a:xfrm>
          <a:prstGeom prst="rect">
            <a:avLst/>
          </a:prstGeom>
        </p:spPr>
      </p:pic>
      <p:pic>
        <p:nvPicPr>
          <p:cNvPr id="24" name="Graphic 23" descr="Arrow: Straight">
            <a:extLst>
              <a:ext uri="{FF2B5EF4-FFF2-40B4-BE49-F238E27FC236}">
                <a16:creationId xmlns:a16="http://schemas.microsoft.com/office/drawing/2014/main" id="{232B37EB-BCA4-4CB3-9B6F-DCF456FAAF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7616424" y="4065374"/>
            <a:ext cx="914400" cy="914400"/>
          </a:xfrm>
          <a:prstGeom prst="rect">
            <a:avLst/>
          </a:prstGeom>
        </p:spPr>
      </p:pic>
      <p:pic>
        <p:nvPicPr>
          <p:cNvPr id="27" name="Graphic 26" descr="Arrow: Straight">
            <a:extLst>
              <a:ext uri="{FF2B5EF4-FFF2-40B4-BE49-F238E27FC236}">
                <a16:creationId xmlns:a16="http://schemas.microsoft.com/office/drawing/2014/main" id="{54C3D1D7-AC7C-4508-BFBE-37A9B2A056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3436538" y="5358178"/>
            <a:ext cx="914400" cy="914400"/>
          </a:xfrm>
          <a:prstGeom prst="rect">
            <a:avLst/>
          </a:prstGeom>
        </p:spPr>
      </p:pic>
      <p:pic>
        <p:nvPicPr>
          <p:cNvPr id="28" name="Graphic 27" descr="Arrow: Straight">
            <a:extLst>
              <a:ext uri="{FF2B5EF4-FFF2-40B4-BE49-F238E27FC236}">
                <a16:creationId xmlns:a16="http://schemas.microsoft.com/office/drawing/2014/main" id="{002E8BCB-1729-4F2E-AF58-A6F41D593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3436538" y="198704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53C1E-01B4-46E7-826F-8C8AFB1989B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4" r="24341"/>
          <a:stretch/>
        </p:blipFill>
        <p:spPr>
          <a:xfrm>
            <a:off x="9966960" y="1520189"/>
            <a:ext cx="1371600" cy="15906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7123D20-0A92-497C-B519-98393B04C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Virtual Reality Workflows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86C2F4-732D-41AF-9643-7069DD72F6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21305"/>
          <a:stretch/>
        </p:blipFill>
        <p:spPr>
          <a:xfrm>
            <a:off x="938521" y="5221018"/>
            <a:ext cx="2085976" cy="1188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884331-8954-448D-ABDA-1AAA9393AC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0" b="21305"/>
          <a:stretch/>
        </p:blipFill>
        <p:spPr>
          <a:xfrm>
            <a:off x="1078044" y="1849880"/>
            <a:ext cx="2085976" cy="1188720"/>
          </a:xfrm>
          <a:prstGeom prst="rect">
            <a:avLst/>
          </a:prstGeom>
        </p:spPr>
      </p:pic>
      <p:pic>
        <p:nvPicPr>
          <p:cNvPr id="20" name="Graphic 19" descr="Arrow: Straight">
            <a:extLst>
              <a:ext uri="{FF2B5EF4-FFF2-40B4-BE49-F238E27FC236}">
                <a16:creationId xmlns:a16="http://schemas.microsoft.com/office/drawing/2014/main" id="{A04F9CAA-D687-4685-A9F0-C8AA9E030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3436538" y="40653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Enscape - REALTIME RENDERING PLUGIN FOR REVIT">
            <a:hlinkClick r:id="" action="ppaction://media"/>
            <a:extLst>
              <a:ext uri="{FF2B5EF4-FFF2-40B4-BE49-F238E27FC236}">
                <a16:creationId xmlns:a16="http://schemas.microsoft.com/office/drawing/2014/main" id="{DC8D432D-1C99-451C-B5B1-C6CCFE47735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8366400-B30B-42BA-8C04-994A34156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Enscape Demo</a:t>
            </a:r>
          </a:p>
        </p:txBody>
      </p:sp>
    </p:spTree>
    <p:extLst>
      <p:ext uri="{BB962C8B-B14F-4D97-AF65-F5344CB8AC3E}">
        <p14:creationId xmlns:p14="http://schemas.microsoft.com/office/powerpoint/2010/main" val="39534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46ED-44F1-4A24-B063-F3AA6A10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Getting to VR is easy, but what will you see when you get there?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7EBC2C-65A5-4870-8848-0C66F2548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120" y="1690688"/>
            <a:ext cx="8407760" cy="4976154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FD1DCE-8DE4-4646-8EBC-C5CC4080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8200" y="5658118"/>
            <a:ext cx="3508611" cy="34710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EAF0733-D944-4A60-8B3C-9F8C36A6002B}"/>
              </a:ext>
            </a:extLst>
          </p:cNvPr>
          <p:cNvCxnSpPr/>
          <p:nvPr/>
        </p:nvCxnSpPr>
        <p:spPr>
          <a:xfrm flipV="1">
            <a:off x="2270975" y="4344473"/>
            <a:ext cx="875763" cy="13136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3DAB1ED0-89D8-4E06-A142-0F655D5CC0BC}"/>
              </a:ext>
            </a:extLst>
          </p:cNvPr>
          <p:cNvSpPr/>
          <p:nvPr/>
        </p:nvSpPr>
        <p:spPr>
          <a:xfrm>
            <a:off x="5877060" y="2148841"/>
            <a:ext cx="158840" cy="1261110"/>
          </a:xfrm>
          <a:prstGeom prst="flowChartManualOperati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47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32013</TotalTime>
  <Words>221</Words>
  <Application>Microsoft Office PowerPoint</Application>
  <PresentationFormat>Widescreen</PresentationFormat>
  <Paragraphs>42</Paragraphs>
  <Slides>28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Virtual Reality (VR) vs Augmented Reality (AR) vs Merged Reality (MR)</vt:lpstr>
      <vt:lpstr>PowerPoint Presentation</vt:lpstr>
      <vt:lpstr>Virtual Reality Headsets</vt:lpstr>
      <vt:lpstr>VR Software</vt:lpstr>
      <vt:lpstr>Virtual Reality Workflows</vt:lpstr>
      <vt:lpstr>Enscape Demo</vt:lpstr>
      <vt:lpstr>Getting to VR is easy, but what will you see when you get there?</vt:lpstr>
      <vt:lpstr>Revit Tip: Use Camera Views set to Realistic Style</vt:lpstr>
      <vt:lpstr>Revit Camera View (Realistic)</vt:lpstr>
      <vt:lpstr>Enscape</vt:lpstr>
      <vt:lpstr>Revit Tip: Specify the Default  Specialty Equipment Material</vt:lpstr>
      <vt:lpstr>Enscape – Default Material Not Specified</vt:lpstr>
      <vt:lpstr>Revit Tip: Use Rich Photorealistic Content (RPC)</vt:lpstr>
      <vt:lpstr>Revit Realistic With Decals &amp; RPC</vt:lpstr>
      <vt:lpstr>Enscape With Decals &amp; RPC</vt:lpstr>
      <vt:lpstr>Enscape With Decals &amp; RPC (With Tile Decals)</vt:lpstr>
      <vt:lpstr>Enscape With Decals &amp; RPC (With Tile Decals)</vt:lpstr>
      <vt:lpstr>Collaborative VR (Group VR) with InsiteVR</vt:lpstr>
      <vt:lpstr>Collaborative VR (Group VR) with InsiteVR</vt:lpstr>
      <vt:lpstr>Collaborative VR (Group VR) with InsiteVR</vt:lpstr>
      <vt:lpstr>Immersive VR/AR with The Wild</vt:lpstr>
      <vt:lpstr>Immersive VR/AR with The Wild</vt:lpstr>
      <vt:lpstr>Augmented Reality Devices</vt:lpstr>
      <vt:lpstr>AR is already impacting AEC</vt:lpstr>
      <vt:lpstr>VisualLive</vt:lpstr>
      <vt:lpstr>AR Software for Revit - Kubity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Sydney Foster</dc:creator>
  <cp:lastModifiedBy>Chris Huebner</cp:lastModifiedBy>
  <cp:revision>194</cp:revision>
  <dcterms:created xsi:type="dcterms:W3CDTF">2018-02-02T17:35:48Z</dcterms:created>
  <dcterms:modified xsi:type="dcterms:W3CDTF">2019-10-19T06:34:54Z</dcterms:modified>
</cp:coreProperties>
</file>